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116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89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534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03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897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39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6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10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38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002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89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3151DD-E432-4E84-8A32-E8A84E28AED5}" type="datetimeFigureOut">
              <a:rPr lang="en-US" smtClean="0"/>
              <a:t>10/2/2012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250D-C5E9-4D56-BE20-69BB05E7C9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71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easite.niu.edu/Tagalog/Literature/Poems/kundiman.htm" TargetMode="External"/><Relationship Id="rId3" Type="http://schemas.openxmlformats.org/officeDocument/2006/relationships/hyperlink" Target="http://www.seasite.niu.edu/Tagalog/Literature/Poems/last_poem_of_rizal.htm" TargetMode="External"/><Relationship Id="rId7" Type="http://schemas.openxmlformats.org/officeDocument/2006/relationships/hyperlink" Target="http://www.seasite.niu.edu/Tagalog/Literature/Poems/hymn_to_labor.htm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seasite.niu.edu/Tagalog/Literature/Poems/memories_of_my_town.htm" TargetMode="External"/><Relationship Id="rId11" Type="http://schemas.openxmlformats.org/officeDocument/2006/relationships/hyperlink" Target="http://www.seasite.niu.edu/Tagalog/Literature/Poems/Others/When_I_was_A_Bigger.htm" TargetMode="External"/><Relationship Id="rId5" Type="http://schemas.openxmlformats.org/officeDocument/2006/relationships/hyperlink" Target="http://www.seasite.niu.edu/Tagalog/Literature/Poems/our_mother_tongue.htm" TargetMode="External"/><Relationship Id="rId10" Type="http://schemas.openxmlformats.org/officeDocument/2006/relationships/hyperlink" Target="http://www.seasite.niu.edu/Tagalog/Literature/Poems/Others/if_the_heart_can_not_love.htm" TargetMode="External"/><Relationship Id="rId4" Type="http://schemas.openxmlformats.org/officeDocument/2006/relationships/hyperlink" Target="http://www.seasite.niu.edu/Tagalog/Literature/Poems/to_the_philippines.htm" TargetMode="External"/><Relationship Id="rId9" Type="http://schemas.openxmlformats.org/officeDocument/2006/relationships/hyperlink" Target="http://www.seasite.niu.edu/Tagalog/Literature/Poems/Others/First_A_Poem_Must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ph/search?hl=en&amp;q=microsoft%20powerpoint%20templates&amp;bav=on.2,or.r_gc.r_pw.&amp;biw=1366&amp;bih=634&amp;um=1&amp;ie=UTF-8&amp;tbm=isch&amp;source=og&amp;sa=N&amp;tab=wi&amp;ei=7itpULKePMzwmAXI2YCYCA" TargetMode="External"/><Relationship Id="rId5" Type="http://schemas.openxmlformats.org/officeDocument/2006/relationships/hyperlink" Target="http://www.scribd.com/doc/32920701/ENGLISH-I-Secondary-Education-Curriculum-2010" TargetMode="External"/><Relationship Id="rId4" Type="http://schemas.openxmlformats.org/officeDocument/2006/relationships/hyperlink" Target="http://www.seasite.niu.edu/Tagalog/Literature/philippine_literature_in_english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hyperlink" Target="http://www.goodreads.com/work/quotes/2936175" TargetMode="External"/><Relationship Id="rId4" Type="http://schemas.openxmlformats.org/officeDocument/2006/relationships/hyperlink" Target="http://www.goodreads.com/author/show/346732.George_R_R_Marti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" y="-68645"/>
            <a:ext cx="9274289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8323" y="534537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BANAYBANAY NATIONAL HIGH SCHOOL</a:t>
            </a:r>
            <a:endParaRPr lang="en-US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4953000"/>
            <a:ext cx="533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Ms. Precious Kyrie P. Undag</a:t>
            </a:r>
          </a:p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First Year- S.A.</a:t>
            </a:r>
          </a:p>
          <a:p>
            <a:pPr algn="ctr"/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June 2013-February 2014</a:t>
            </a:r>
          </a:p>
          <a:p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38" y="2365842"/>
            <a:ext cx="8001000" cy="2587158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219200" y="28956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Philippine Literature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262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2"/>
            <a:ext cx="9144000" cy="684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609600"/>
            <a:ext cx="78486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Objectives:</a:t>
            </a:r>
          </a:p>
          <a:p>
            <a:pPr algn="just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just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understand the distinctive features, aesthetic elements and underlying objectives of varied Philippine narratives</a:t>
            </a:r>
          </a:p>
          <a:p>
            <a:pPr algn="just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be familiar with the features, elements, and conventions of Philippine drama</a:t>
            </a:r>
          </a:p>
          <a:p>
            <a:pPr algn="just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identify lyric, dramatic poetry, their elements and poetic devices using appropriate language forms and functions</a:t>
            </a:r>
          </a:p>
          <a:p>
            <a:pPr algn="just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demonstrate basic features parts, structure, and pattern of developmental style of Philippine essays. </a:t>
            </a:r>
          </a:p>
        </p:txBody>
      </p:sp>
    </p:spTree>
    <p:extLst>
      <p:ext uri="{BB962C8B-B14F-4D97-AF65-F5344CB8AC3E}">
        <p14:creationId xmlns:p14="http://schemas.microsoft.com/office/powerpoint/2010/main" val="132559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472" y="0"/>
            <a:ext cx="916447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309349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First Quarter</a:t>
            </a:r>
            <a:endParaRPr lang="en-US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990600"/>
            <a:ext cx="6629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Narratives :</a:t>
            </a:r>
          </a:p>
          <a:p>
            <a:pPr algn="ctr"/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Myth 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Legend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Folktale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Epic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Fables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Fairytales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Parables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7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Second Quarter</a:t>
            </a:r>
            <a:endParaRPr lang="en-US" sz="5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1752600"/>
            <a:ext cx="5943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Dramas:</a:t>
            </a:r>
          </a:p>
          <a:p>
            <a:pPr algn="ctr"/>
            <a:endParaRPr lang="en-US" sz="32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KPKK by Melchor Morante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Walang Sugat by Severino Reyes</a:t>
            </a:r>
          </a:p>
          <a:p>
            <a:pPr marL="285750" indent="-285750" algn="ctr">
              <a:buFont typeface="Arial" charset="0"/>
              <a:buChar char="•"/>
            </a:pPr>
            <a:r>
              <a:rPr lang="en-US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Ang Paglilitis ni Mang Serapio by Paul Dumol</a:t>
            </a:r>
          </a:p>
          <a:p>
            <a:pPr marL="285750" indent="-285750" algn="ctr">
              <a:buFont typeface="Arial" charset="0"/>
              <a:buChar char="•"/>
            </a:pPr>
            <a:endParaRPr lang="en-US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48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088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Third Quarter</a:t>
            </a:r>
            <a:endParaRPr lang="en-US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6629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Poetry</a:t>
            </a:r>
          </a:p>
          <a:p>
            <a:endParaRPr lang="en-US" sz="2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Jose Rizal's Poems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(A Martyrs hopes, dreams, aspirations and goodbyes)</a:t>
            </a:r>
            <a:b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3"/>
              </a:rPr>
              <a:t>Last Poem of Rizal 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4"/>
              </a:rPr>
              <a:t>To The Philippines 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5"/>
              </a:rPr>
              <a:t>Our Mother Tongue 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6"/>
              </a:rPr>
              <a:t>Memories Of My Town </a:t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6"/>
              </a:rPr>
            </a:b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7"/>
              </a:rPr>
              <a:t>Hymn To Labor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 </a:t>
            </a:r>
            <a:b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8"/>
              </a:rPr>
              <a:t>Kundiman</a:t>
            </a:r>
            <a:r>
              <a:rPr lang="en-US" sz="2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8"/>
              </a:rPr>
              <a:t> </a:t>
            </a:r>
            <a:endParaRPr lang="en-US" sz="20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pPr algn="just"/>
            <a:r>
              <a:rPr lang="en-US" sz="2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Jose </a:t>
            </a:r>
            <a:r>
              <a:rPr lang="en-US" sz="2000" b="1" i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Garcia Villa's Poems</a:t>
            </a:r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9"/>
              </a:rPr>
              <a:t>A Poem Must Be Magical</a:t>
            </a: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10"/>
              </a:rPr>
              <a:t>If the Heart Can no Love</a:t>
            </a: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sz="2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hlinkClick r:id="rId11"/>
              </a:rPr>
              <a:t>When I was Bigger Than a Huge</a:t>
            </a:r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en-US" sz="2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62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9" y="0"/>
            <a:ext cx="912424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3048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Fourth Quarter</a:t>
            </a:r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6400" y="1443841"/>
            <a:ext cx="5791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Essays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Examples of Philippine essays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How to make a good essay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Presentation of individual essays</a:t>
            </a:r>
          </a:p>
          <a:p>
            <a:pPr algn="ctr"/>
            <a:endParaRPr lang="en-US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756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1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629423"/>
            <a:ext cx="44958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Grading System:</a:t>
            </a:r>
          </a:p>
          <a:p>
            <a:endParaRPr 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Quizzes</a:t>
            </a:r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-20%</a:t>
            </a:r>
          </a:p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Exams 			-30%</a:t>
            </a:r>
          </a:p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Participation		-40%</a:t>
            </a:r>
          </a:p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Assignments/Outputs	</a:t>
            </a:r>
            <a:r>
              <a:rPr lang="en-US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-10%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		             100%				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680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2"/>
            <a:ext cx="9144000" cy="684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914400"/>
            <a:ext cx="5638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Reference:</a:t>
            </a:r>
          </a:p>
          <a:p>
            <a:endParaRPr lang="en-US" dirty="0"/>
          </a:p>
          <a:p>
            <a:r>
              <a:rPr lang="en-US" dirty="0" smtClean="0"/>
              <a:t>*</a:t>
            </a:r>
            <a:r>
              <a:rPr lang="en-US" u="sng" dirty="0">
                <a:hlinkClick r:id="rId4"/>
              </a:rPr>
              <a:t>http://www.seasite.niu.edu/Tagalog/Literature/philippine_literature_in_english.htm</a:t>
            </a:r>
            <a:endParaRPr lang="en-US" dirty="0"/>
          </a:p>
          <a:p>
            <a:r>
              <a:rPr lang="en-US" dirty="0" smtClean="0"/>
              <a:t>*</a:t>
            </a:r>
            <a:r>
              <a:rPr lang="en-US" u="sng" dirty="0">
                <a:hlinkClick r:id="rId5"/>
              </a:rPr>
              <a:t>http://www.scribd.com/doc/32920701/ENGLISH-I-Secondary-Education-Curriculum-2010</a:t>
            </a:r>
            <a:endParaRPr lang="en-US" dirty="0"/>
          </a:p>
          <a:p>
            <a:r>
              <a:rPr lang="en-US" dirty="0" smtClean="0"/>
              <a:t>*</a:t>
            </a:r>
            <a:r>
              <a:rPr lang="en-US" dirty="0" smtClean="0">
                <a:hlinkClick r:id="rId6"/>
              </a:rPr>
              <a:t>http://www.google.com.ph/search?hl=en&amp;q=microsoft%20powerpoint%20templates&amp;bav=on.2,or.r_gc.r_pw.&amp;biw=1366&amp;bih=634&amp;um=1&amp;ie=UTF-8&amp;tbm=isch&amp;source=og&amp;sa=N&amp;tab=wi&amp;ei=7itpULKePMzwmAXI2YCYCA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727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" contrast="-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2"/>
            <a:ext cx="9144000" cy="6849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609600"/>
            <a:ext cx="40386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</a:rPr>
              <a:t>“A reader lives a thousand lives before he dies, said Jojen. The man who never reads lives only one.” 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</a:rPr>
              <a:t/>
            </a:r>
            <a:b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</a:rPr>
            </a:b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</a:rPr>
              <a:t>― 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  <a:hlinkClick r:id="rId4"/>
              </a:rPr>
              <a:t>George R.R. Martin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</a:rPr>
              <a:t>, </a:t>
            </a:r>
            <a:r>
              <a:rPr lang="en-US" sz="44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hiller" pitchFamily="82" charset="0"/>
                <a:hlinkClick r:id="rId5"/>
              </a:rPr>
              <a:t>A Dance With Dragons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hiller" pitchFamily="8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52" y="609600"/>
            <a:ext cx="4051526" cy="550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0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119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9</cp:revision>
  <dcterms:created xsi:type="dcterms:W3CDTF">2012-10-01T04:25:41Z</dcterms:created>
  <dcterms:modified xsi:type="dcterms:W3CDTF">2012-10-02T00:04:19Z</dcterms:modified>
</cp:coreProperties>
</file>